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93" r:id="rId3"/>
    <p:sldId id="294" r:id="rId4"/>
    <p:sldId id="263" r:id="rId5"/>
    <p:sldId id="258" r:id="rId6"/>
    <p:sldId id="259" r:id="rId7"/>
    <p:sldId id="264" r:id="rId8"/>
    <p:sldId id="266" r:id="rId9"/>
    <p:sldId id="267" r:id="rId10"/>
    <p:sldId id="269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5" r:id="rId26"/>
    <p:sldId id="292" r:id="rId27"/>
  </p:sldIdLst>
  <p:sldSz cx="9144000" cy="5143500" type="screen16x9"/>
  <p:notesSz cx="6858000" cy="9144000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宋体" panose="02010600030101010101" pitchFamily="2" charset="-122"/>
      <p:regular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63" autoAdjust="0"/>
  </p:normalViewPr>
  <p:slideViewPr>
    <p:cSldViewPr snapToGrid="0">
      <p:cViewPr>
        <p:scale>
          <a:sx n="66" d="100"/>
          <a:sy n="66" d="100"/>
        </p:scale>
        <p:origin x="2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968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ibo.wbdacdn.com/user/1774676624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78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CN" dirty="0" smtClean="0"/>
              <a:t>Only Created and</a:t>
            </a:r>
            <a:r>
              <a:rPr lang="en-US" altLang="zh-CN" baseline="0" dirty="0" smtClean="0"/>
              <a:t> served the need and welfare of the net citizens in mainland china ?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altLang="zh-CN" dirty="0" smtClean="0"/>
              <a:t>commercialism </a:t>
            </a:r>
            <a:r>
              <a:rPr lang="en-US" altLang="zh-CN" dirty="0" smtClean="0"/>
              <a:t>t</a:t>
            </a:r>
            <a:r>
              <a:rPr lang="zh-CN" altLang="zh-CN" dirty="0" smtClean="0"/>
              <a:t>o </a:t>
            </a:r>
            <a:r>
              <a:rPr lang="en-US" altLang="zh-CN" dirty="0" smtClean="0"/>
              <a:t>further</a:t>
            </a:r>
            <a:r>
              <a:rPr lang="en-US" altLang="zh-CN" baseline="0" dirty="0" smtClean="0"/>
              <a:t> </a:t>
            </a:r>
            <a:r>
              <a:rPr lang="zh-CN" altLang="zh-CN" dirty="0" smtClean="0"/>
              <a:t>explain th</a:t>
            </a:r>
            <a:r>
              <a:rPr lang="en-US" altLang="zh-CN" dirty="0" smtClean="0"/>
              <a:t>is.</a:t>
            </a:r>
            <a:r>
              <a:rPr lang="en-US" altLang="zh-CN" baseline="0" dirty="0" smtClean="0"/>
              <a:t> </a:t>
            </a:r>
            <a:endParaRPr lang="en-US" altLang="zh-CN" dirty="0" smtClean="0"/>
          </a:p>
          <a:p>
            <a:pPr lvl="0" rtl="0">
              <a:spcBef>
                <a:spcPts val="0"/>
              </a:spcBef>
              <a:buNone/>
            </a:pPr>
            <a:r>
              <a:rPr lang="zh-CN" altLang="zh-CN" dirty="0" smtClean="0"/>
              <a:t>There are so many ways to get profit </a:t>
            </a:r>
            <a:r>
              <a:rPr lang="en-US" altLang="zh-CN" dirty="0" smtClean="0"/>
              <a:t>by cat </a:t>
            </a:r>
            <a:r>
              <a:rPr lang="zh-CN" altLang="zh-CN" dirty="0" smtClean="0"/>
              <a:t>on Weibo platform.</a:t>
            </a:r>
          </a:p>
          <a:p>
            <a:pPr lvl="0" rtl="0">
              <a:spcBef>
                <a:spcPts val="0"/>
              </a:spcBef>
              <a:buNone/>
            </a:pPr>
            <a:endParaRPr lang="en-US" altLang="zh-CN" dirty="0" smtClean="0"/>
          </a:p>
          <a:p>
            <a:pPr lvl="0" rtl="0">
              <a:spcBef>
                <a:spcPts val="0"/>
              </a:spcBef>
              <a:buNone/>
            </a:pPr>
            <a:r>
              <a:rPr lang="zh-CN" dirty="0" smtClean="0"/>
              <a:t>to </a:t>
            </a:r>
            <a:r>
              <a:rPr lang="zh-CN" dirty="0"/>
              <a:t>attract more followers and make their advertisement </a:t>
            </a:r>
            <a:r>
              <a:rPr lang="en-US" altLang="zh-CN" dirty="0" smtClean="0"/>
              <a:t>to</a:t>
            </a:r>
            <a:r>
              <a:rPr lang="en-US" altLang="zh-CN" baseline="0" dirty="0" smtClean="0"/>
              <a:t> reach</a:t>
            </a:r>
            <a:r>
              <a:rPr lang="en-US" altLang="zh-CN" dirty="0" smtClean="0"/>
              <a:t> </a:t>
            </a:r>
            <a:r>
              <a:rPr lang="zh-CN" dirty="0" smtClean="0"/>
              <a:t>more </a:t>
            </a:r>
            <a:r>
              <a:rPr lang="zh-CN" dirty="0"/>
              <a:t>people. </a:t>
            </a:r>
          </a:p>
        </p:txBody>
      </p:sp>
    </p:spTree>
    <p:extLst>
      <p:ext uri="{BB962C8B-B14F-4D97-AF65-F5344CB8AC3E}">
        <p14:creationId xmlns:p14="http://schemas.microsoft.com/office/powerpoint/2010/main" val="195273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23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82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The commercial atmosphere on Weibo and the whole structure of industry can be an important influence factor.</a:t>
            </a:r>
            <a:br>
              <a:rPr lang="zh-CN"/>
            </a:b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30603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905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Using the acount of “</a:t>
            </a:r>
            <a:r>
              <a:rPr lang="zh-CN" sz="1050" b="1" dirty="0">
                <a:solidFill>
                  <a:srgbClr val="292F33"/>
                </a:solidFill>
                <a:hlinkClick r:id="rId3"/>
              </a:rPr>
              <a:t>瓜皮的id酱</a:t>
            </a:r>
            <a:r>
              <a:rPr lang="zh-CN" dirty="0"/>
              <a:t>” as an example, when we </a:t>
            </a:r>
            <a:r>
              <a:rPr lang="zh-CN" dirty="0" smtClean="0"/>
              <a:t>going </a:t>
            </a:r>
            <a:r>
              <a:rPr lang="zh-CN" dirty="0"/>
              <a:t>through all of her posts in octobor, we have discovered that </a:t>
            </a:r>
            <a:r>
              <a:rPr lang="en-US" altLang="zh-CN" dirty="0" smtClean="0"/>
              <a:t>about half</a:t>
            </a:r>
            <a:r>
              <a:rPr lang="en-US" altLang="zh-CN" baseline="0" dirty="0" smtClean="0"/>
              <a:t> </a:t>
            </a:r>
            <a:r>
              <a:rPr lang="zh-CN" dirty="0" smtClean="0"/>
              <a:t>of </a:t>
            </a:r>
            <a:r>
              <a:rPr lang="zh-CN" dirty="0"/>
              <a:t>her posts are the sharing of adoption news. The proportion of </a:t>
            </a:r>
            <a:r>
              <a:rPr lang="en-US" altLang="zh-CN" dirty="0" smtClean="0"/>
              <a:t>adoption</a:t>
            </a:r>
            <a:r>
              <a:rPr lang="en-US" altLang="zh-CN" baseline="0" dirty="0" smtClean="0"/>
              <a:t> </a:t>
            </a:r>
            <a:r>
              <a:rPr lang="zh-CN" dirty="0" smtClean="0"/>
              <a:t>news </a:t>
            </a:r>
            <a:r>
              <a:rPr lang="zh-CN" dirty="0"/>
              <a:t>is even larger than the daily life of the page owner’s cat.</a:t>
            </a:r>
          </a:p>
        </p:txBody>
      </p:sp>
    </p:spTree>
    <p:extLst>
      <p:ext uri="{BB962C8B-B14F-4D97-AF65-F5344CB8AC3E}">
        <p14:creationId xmlns:p14="http://schemas.microsoft.com/office/powerpoint/2010/main" val="209289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Here are some example of the sharing post about adoption.</a:t>
            </a:r>
          </a:p>
        </p:txBody>
      </p:sp>
    </p:spTree>
    <p:extLst>
      <p:ext uri="{BB962C8B-B14F-4D97-AF65-F5344CB8AC3E}">
        <p14:creationId xmlns:p14="http://schemas.microsoft.com/office/powerpoint/2010/main" val="3578278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529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Through all those example we can see that the sharing by the page owner can help to raise the concerns on the </a:t>
            </a:r>
            <a:r>
              <a:rPr lang="en-US" altLang="zh-CN" dirty="0" smtClean="0"/>
              <a:t>animal</a:t>
            </a:r>
            <a:r>
              <a:rPr lang="en-US" altLang="zh-CN" baseline="0" dirty="0" smtClean="0"/>
              <a:t> welfare</a:t>
            </a:r>
            <a:r>
              <a:rPr lang="zh-CN" dirty="0" smtClean="0"/>
              <a:t>. </a:t>
            </a:r>
            <a:r>
              <a:rPr lang="zh-CN" dirty="0"/>
              <a:t>Meanwhile, it triggers the discussion about cats like sterilization OR the requirement for </a:t>
            </a:r>
            <a:r>
              <a:rPr lang="zh-CN" dirty="0" smtClean="0"/>
              <a:t>adoptio. </a:t>
            </a:r>
            <a:r>
              <a:rPr lang="zh-CN" dirty="0"/>
              <a:t>People can gain  knowledge about cats issue from </a:t>
            </a:r>
            <a:r>
              <a:rPr lang="en-US" altLang="zh-CN" dirty="0" smtClean="0"/>
              <a:t>them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50300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Raising</a:t>
            </a:r>
            <a:r>
              <a:rPr lang="en-US" baseline="0" dirty="0" smtClean="0"/>
              <a:t> a cat from a private experience(spiritual fulfillment of oneself)</a:t>
            </a: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altLang="zh-CN" baseline="0" dirty="0" smtClean="0"/>
              <a:t>Into a </a:t>
            </a:r>
            <a:r>
              <a:rPr lang="en-US" baseline="0" dirty="0" smtClean="0"/>
              <a:t>commercialized online culture </a:t>
            </a:r>
          </a:p>
        </p:txBody>
      </p:sp>
    </p:spTree>
    <p:extLst>
      <p:ext uri="{BB962C8B-B14F-4D97-AF65-F5344CB8AC3E}">
        <p14:creationId xmlns:p14="http://schemas.microsoft.com/office/powerpoint/2010/main" val="126654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Getting more popular</a:t>
            </a:r>
            <a:r>
              <a:rPr lang="en-US" altLang="zh-CN" baseline="0" dirty="0" smtClean="0"/>
              <a:t> on the internet </a:t>
            </a:r>
          </a:p>
          <a:p>
            <a:r>
              <a:rPr lang="en-US" altLang="zh-CN" baseline="0" dirty="0" smtClean="0"/>
              <a:t>Playing an important rule on our virtual world</a:t>
            </a:r>
          </a:p>
          <a:p>
            <a:r>
              <a:rPr lang="en-US" altLang="zh-CN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 estimated that in 2015 there could be around 6.5 billion cat pictures on the internet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41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It’s the cusion of the famous cat ‘Loulou”. Not only the page owner will made it, but also other shop may do so.</a:t>
            </a:r>
          </a:p>
        </p:txBody>
      </p:sp>
    </p:spTree>
    <p:extLst>
      <p:ext uri="{BB962C8B-B14F-4D97-AF65-F5344CB8AC3E}">
        <p14:creationId xmlns:p14="http://schemas.microsoft.com/office/powerpoint/2010/main" val="2432920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714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1400"/>
              <a:t>The fans can give money to the page owner in order to support the cat/exthough the tips function of Weibo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612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Well</a:t>
            </a:r>
            <a:r>
              <a:rPr lang="en-US" baseline="0" dirty="0" smtClean="0"/>
              <a:t> treated by their owner online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Set up a real modal for people to follow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If you can not meet up with the high standard, you will be </a:t>
            </a:r>
            <a:r>
              <a:rPr lang="en-US" baseline="0" dirty="0" err="1" smtClean="0"/>
              <a:t>blameed</a:t>
            </a:r>
            <a:r>
              <a:rPr lang="en-US" baseline="0" dirty="0" smtClean="0"/>
              <a:t> by all the cat lover on the internet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Achievable for most people?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Just part of them who have are rich enough and can afford all these spending on cat?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772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04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10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Medium </a:t>
            </a:r>
            <a:r>
              <a:rPr lang="en-US" altLang="zh-CN" dirty="0" err="1" smtClean="0"/>
              <a:t>weibo</a:t>
            </a:r>
            <a:r>
              <a:rPr lang="en-US" altLang="zh-CN" dirty="0" smtClean="0"/>
              <a:t> in mainland</a:t>
            </a:r>
          </a:p>
          <a:p>
            <a:r>
              <a:rPr lang="en-US" altLang="zh-CN" dirty="0" smtClean="0"/>
              <a:t>Possible reason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48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CN" dirty="0" smtClean="0"/>
              <a:t>People</a:t>
            </a:r>
            <a:r>
              <a:rPr lang="en-US" altLang="zh-CN" baseline="0" dirty="0" smtClean="0"/>
              <a:t> only have few choices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altLang="zh-CN" baseline="0" dirty="0" smtClean="0"/>
              <a:t>Hot topic can spread through this “closed” system really quick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altLang="zh-CN" baseline="0" dirty="0" smtClean="0"/>
              <a:t>Rap in china, some sentences said by the producer, this </a:t>
            </a:r>
            <a:r>
              <a:rPr lang="en-US" altLang="zh-CN" baseline="0" dirty="0" err="1" smtClean="0"/>
              <a:t>programe</a:t>
            </a:r>
            <a:r>
              <a:rPr lang="en-US" altLang="zh-CN" baseline="0" dirty="0" smtClean="0"/>
              <a:t> easily gained attention so much on </a:t>
            </a:r>
            <a:r>
              <a:rPr lang="en-US" altLang="zh-CN" baseline="0" dirty="0" err="1" smtClean="0"/>
              <a:t>weibo</a:t>
            </a:r>
            <a:endParaRPr lang="en-US" altLang="zh-CN" baseline="0" dirty="0" smtClean="0"/>
          </a:p>
          <a:p>
            <a:pPr lvl="0" rtl="0">
              <a:spcBef>
                <a:spcPts val="0"/>
              </a:spcBef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8743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dirty="0"/>
              <a:t>As we can </a:t>
            </a:r>
            <a:r>
              <a:rPr lang="zh-CN" dirty="0" smtClean="0"/>
              <a:t>see</a:t>
            </a:r>
            <a:r>
              <a:rPr lang="en-US" altLang="zh-CN" baseline="0" dirty="0" smtClean="0"/>
              <a:t> the main user of </a:t>
            </a:r>
            <a:r>
              <a:rPr lang="en-US" altLang="zh-CN" baseline="0" dirty="0" err="1" smtClean="0"/>
              <a:t>weibo</a:t>
            </a:r>
            <a:r>
              <a:rPr lang="en-US" altLang="zh-CN" baseline="0" dirty="0" smtClean="0"/>
              <a:t> is </a:t>
            </a:r>
            <a:r>
              <a:rPr lang="zh-CN" dirty="0" smtClean="0"/>
              <a:t>people </a:t>
            </a:r>
            <a:r>
              <a:rPr lang="en-US" altLang="zh-CN" dirty="0" smtClean="0"/>
              <a:t>who</a:t>
            </a:r>
            <a:r>
              <a:rPr lang="en-US" altLang="zh-CN" baseline="0" dirty="0" smtClean="0"/>
              <a:t> are</a:t>
            </a:r>
            <a:r>
              <a:rPr lang="zh-CN" dirty="0" smtClean="0"/>
              <a:t> </a:t>
            </a:r>
            <a:r>
              <a:rPr lang="zh-CN" dirty="0"/>
              <a:t>under </a:t>
            </a:r>
            <a:r>
              <a:rPr lang="zh-CN" dirty="0" smtClean="0"/>
              <a:t>30</a:t>
            </a:r>
            <a:r>
              <a:rPr lang="en-US" altLang="zh-CN" dirty="0" smtClean="0"/>
              <a:t>.</a:t>
            </a:r>
            <a:r>
              <a:rPr lang="en-US" altLang="zh-CN" baseline="0" dirty="0" smtClean="0"/>
              <a:t> it takes up </a:t>
            </a:r>
            <a:r>
              <a:rPr lang="zh-CN" dirty="0" smtClean="0"/>
              <a:t>70</a:t>
            </a:r>
            <a:r>
              <a:rPr lang="zh-CN" dirty="0"/>
              <a:t>% of the active users in </a:t>
            </a:r>
            <a:r>
              <a:rPr lang="zh-CN" dirty="0" smtClean="0"/>
              <a:t>2016</a:t>
            </a:r>
            <a:r>
              <a:rPr lang="en-US" altLang="zh-CN" baseline="0" dirty="0" smtClean="0"/>
              <a:t>. and most of them are form</a:t>
            </a:r>
            <a:r>
              <a:rPr lang="en-US" altLang="zh-CN" dirty="0" smtClean="0"/>
              <a:t> the more developed</a:t>
            </a:r>
            <a:r>
              <a:rPr lang="en-US" altLang="zh-CN" baseline="0" dirty="0" smtClean="0"/>
              <a:t> </a:t>
            </a:r>
            <a:r>
              <a:rPr lang="zh-CN" dirty="0" smtClean="0"/>
              <a:t>cities </a:t>
            </a:r>
            <a:r>
              <a:rPr lang="zh-CN" dirty="0"/>
              <a:t>such as </a:t>
            </a:r>
            <a:r>
              <a:rPr lang="zh-CN" dirty="0" smtClean="0"/>
              <a:t>Shanghai</a:t>
            </a:r>
            <a:r>
              <a:rPr lang="en-US" altLang="zh-CN" baseline="0" dirty="0" smtClean="0"/>
              <a:t> and </a:t>
            </a:r>
            <a:r>
              <a:rPr lang="zh-CN" dirty="0" smtClean="0"/>
              <a:t>Beijing</a:t>
            </a: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zh-CN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706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CN" dirty="0" smtClean="0"/>
              <a:t>they actually</a:t>
            </a:r>
            <a:r>
              <a:rPr lang="en-US" altLang="zh-CN" baseline="0" dirty="0" smtClean="0"/>
              <a:t> share some common </a:t>
            </a:r>
            <a:r>
              <a:rPr lang="zh-CN" dirty="0" smtClean="0"/>
              <a:t>characteristics with </a:t>
            </a:r>
            <a:r>
              <a:rPr lang="zh-CN" dirty="0"/>
              <a:t>the so-called "empty nest youth" in China. </a:t>
            </a:r>
            <a:endParaRPr lang="en-US" altLang="zh-CN" dirty="0" smtClean="0"/>
          </a:p>
          <a:p>
            <a:pPr lvl="0" rtl="0">
              <a:spcBef>
                <a:spcPts val="0"/>
              </a:spcBef>
              <a:buNone/>
            </a:pPr>
            <a:r>
              <a:rPr lang="zh-CN" dirty="0" smtClean="0"/>
              <a:t>who </a:t>
            </a:r>
            <a:r>
              <a:rPr lang="zh-CN" dirty="0"/>
              <a:t>are away from their </a:t>
            </a:r>
            <a:r>
              <a:rPr lang="zh-CN" dirty="0" smtClean="0"/>
              <a:t>hometowns</a:t>
            </a:r>
            <a:r>
              <a:rPr lang="en-US" altLang="zh-CN" dirty="0" smtClean="0"/>
              <a:t> to</a:t>
            </a:r>
            <a:r>
              <a:rPr lang="en-US" altLang="zh-CN" baseline="0" dirty="0" smtClean="0"/>
              <a:t> some more developed cities</a:t>
            </a:r>
            <a:r>
              <a:rPr lang="zh-CN" dirty="0" smtClean="0"/>
              <a:t>.</a:t>
            </a:r>
            <a:endParaRPr lang="en-US" altLang="zh-CN" dirty="0" smtClean="0"/>
          </a:p>
          <a:p>
            <a:pPr lvl="0" rtl="0">
              <a:spcBef>
                <a:spcPts val="0"/>
              </a:spcBef>
              <a:buNone/>
            </a:pPr>
            <a:r>
              <a:rPr lang="zh-CN" dirty="0" smtClean="0"/>
              <a:t>They </a:t>
            </a:r>
            <a:r>
              <a:rPr lang="zh-CN" dirty="0"/>
              <a:t>are </a:t>
            </a:r>
            <a:r>
              <a:rPr lang="en-US" altLang="zh-CN" dirty="0" smtClean="0"/>
              <a:t>facing</a:t>
            </a:r>
            <a:r>
              <a:rPr lang="en-US" altLang="zh-CN" baseline="0" dirty="0" smtClean="0"/>
              <a:t> multiple problem : </a:t>
            </a:r>
            <a:r>
              <a:rPr lang="zh-CN" dirty="0" smtClean="0"/>
              <a:t>facing </a:t>
            </a:r>
            <a:r>
              <a:rPr lang="zh-CN" dirty="0"/>
              <a:t>poor economic conditions as well as the lack of emotional sustenance.  </a:t>
            </a:r>
            <a:endParaRPr lang="en-US" altLang="zh-CN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altLang="zh-CN" dirty="0" smtClean="0"/>
              <a:t>Social</a:t>
            </a:r>
            <a:r>
              <a:rPr lang="en-US" altLang="zh-CN" baseline="0" dirty="0" smtClean="0"/>
              <a:t> reason underlying this phenomenon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8576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CN" dirty="0" smtClean="0"/>
              <a:t>The rise</a:t>
            </a:r>
            <a:r>
              <a:rPr lang="en-US" altLang="zh-CN" baseline="0" dirty="0" smtClean="0"/>
              <a:t> of this phenomenon is closely related to the </a:t>
            </a:r>
            <a:r>
              <a:rPr lang="en-US" altLang="zh-CN" baseline="0" dirty="0" err="1" smtClean="0"/>
              <a:t>weibo</a:t>
            </a:r>
            <a:r>
              <a:rPr lang="en-US" altLang="zh-CN" baseline="0" dirty="0" smtClean="0"/>
              <a:t> meme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zh-CN" altLang="zh-CN" dirty="0" smtClean="0"/>
              <a:t>creative language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</a:t>
            </a:r>
            <a:r>
              <a:rPr lang="zh-CN" altLang="zh-CN" dirty="0" smtClean="0"/>
              <a:t>interesting images</a:t>
            </a:r>
            <a:r>
              <a:rPr lang="en-US" altLang="zh-CN" baseline="0" dirty="0" smtClean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altLang="zh-CN" baseline="0" dirty="0" smtClean="0"/>
              <a:t>Many people who don’t know about the cat before can get attached to them,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altLang="zh-CN" baseline="0" dirty="0" smtClean="0"/>
              <a:t>It help the cat celebrity to reach a huge amount of audience. </a:t>
            </a:r>
          </a:p>
          <a:p>
            <a:pPr lvl="0" rtl="0">
              <a:spcBef>
                <a:spcPts val="0"/>
              </a:spcBef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5159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CN" dirty="0" smtClean="0"/>
              <a:t>This</a:t>
            </a:r>
            <a:r>
              <a:rPr lang="en-US" altLang="zh-CN" baseline="0" dirty="0" smtClean="0"/>
              <a:t> fat tomcat is famous personally but only for his hilarious memes made by his fans</a:t>
            </a:r>
          </a:p>
          <a:p>
            <a:pPr lvl="0" rtl="0">
              <a:spcBef>
                <a:spcPts val="0"/>
              </a:spcBef>
              <a:buNone/>
            </a:pPr>
            <a:endParaRPr lang="en-US" altLang="zh-CN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79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CN" dirty="0" smtClean="0"/>
              <a:t>After his death</a:t>
            </a:r>
            <a:r>
              <a:rPr lang="en-US" altLang="zh-CN" baseline="0" dirty="0" smtClean="0"/>
              <a:t>, </a:t>
            </a:r>
            <a:endParaRPr lang="en-US" altLang="zh-CN" dirty="0" smtClean="0"/>
          </a:p>
          <a:p>
            <a:pPr lvl="0">
              <a:spcBef>
                <a:spcPts val="0"/>
              </a:spcBef>
              <a:buNone/>
            </a:pPr>
            <a:r>
              <a:rPr lang="zh-CN" dirty="0" smtClean="0"/>
              <a:t>the </a:t>
            </a:r>
            <a:r>
              <a:rPr lang="zh-CN" dirty="0"/>
              <a:t>celebrity image of </a:t>
            </a:r>
            <a:r>
              <a:rPr lang="en-US" altLang="zh-CN" dirty="0" smtClean="0"/>
              <a:t>ca</a:t>
            </a:r>
            <a:r>
              <a:rPr lang="zh-CN" dirty="0" smtClean="0"/>
              <a:t>ts </a:t>
            </a:r>
            <a:r>
              <a:rPr lang="zh-CN" dirty="0"/>
              <a:t>are </a:t>
            </a:r>
            <a:r>
              <a:rPr lang="en-US" altLang="zh-CN" dirty="0" smtClean="0"/>
              <a:t>re</a:t>
            </a:r>
            <a:r>
              <a:rPr lang="zh-CN" dirty="0" smtClean="0"/>
              <a:t>created </a:t>
            </a:r>
            <a:r>
              <a:rPr lang="zh-CN" dirty="0"/>
              <a:t>and maintained not only by the marketers, </a:t>
            </a:r>
            <a:endParaRPr lang="en-US" altLang="zh-CN" dirty="0" smtClean="0"/>
          </a:p>
          <a:p>
            <a:pPr lvl="0">
              <a:spcBef>
                <a:spcPts val="0"/>
              </a:spcBef>
              <a:buNone/>
            </a:pPr>
            <a:r>
              <a:rPr lang="zh-CN" dirty="0" smtClean="0"/>
              <a:t>but </a:t>
            </a:r>
            <a:r>
              <a:rPr lang="zh-CN" dirty="0"/>
              <a:t>also by their fans who are assumed to be the receptor </a:t>
            </a:r>
            <a:r>
              <a:rPr lang="zh-CN" dirty="0" smtClean="0"/>
              <a:t>originally</a:t>
            </a:r>
            <a:endParaRPr lang="en-US" altLang="zh-CN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CN" dirty="0" smtClean="0"/>
              <a:t>Really</a:t>
            </a:r>
            <a:r>
              <a:rPr lang="en-US" altLang="zh-CN" baseline="0" dirty="0" smtClean="0"/>
              <a:t> unique feature we can find on this online cat raising phenomenon</a:t>
            </a:r>
            <a:endParaRPr lang="zh-C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 lang="zh-C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C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zh-C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ibo.com/2049389352/Fqjogx7T4?refer_flag=1001030106_&amp;type=comment#_rnd150929045261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4988700" cy="166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dirty="0"/>
              <a:t>“Keeping </a:t>
            </a:r>
            <a:r>
              <a:rPr lang="en-US" altLang="zh-CN" dirty="0" smtClean="0"/>
              <a:t>cat</a:t>
            </a:r>
            <a:r>
              <a:rPr lang="zh-CN" dirty="0" smtClean="0"/>
              <a:t>s</a:t>
            </a:r>
            <a:r>
              <a:rPr lang="zh-CN" dirty="0"/>
              <a:t>” on the Internet: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altLang="zh-CN" b="0" dirty="0" smtClean="0"/>
              <a:t>Cat</a:t>
            </a:r>
            <a:r>
              <a:rPr lang="zh-CN" b="0" dirty="0" smtClean="0"/>
              <a:t> </a:t>
            </a:r>
            <a:r>
              <a:rPr lang="zh-CN" b="0" dirty="0"/>
              <a:t>celebrities </a:t>
            </a:r>
            <a:br>
              <a:rPr lang="zh-CN" b="0" dirty="0"/>
            </a:br>
            <a:r>
              <a:rPr lang="en-US" altLang="zh-CN" b="0" dirty="0" smtClean="0"/>
              <a:t>o</a:t>
            </a:r>
            <a:r>
              <a:rPr lang="zh-CN" b="0" dirty="0" smtClean="0"/>
              <a:t>n </a:t>
            </a:r>
            <a:r>
              <a:rPr lang="zh-CN" b="0" dirty="0"/>
              <a:t>Weibo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305" y="0"/>
            <a:ext cx="34256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 Specific And Complete Industry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28925" y="2023400"/>
            <a:ext cx="7688700" cy="184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Pet celebrities on Weibo are never alone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They form a group commercially or privately.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Through forwarding  or refering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450" y="3440718"/>
            <a:ext cx="852975" cy="7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2350" y="4215841"/>
            <a:ext cx="852975" cy="76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0225" y="4038250"/>
            <a:ext cx="1136275" cy="9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7250" y="4224783"/>
            <a:ext cx="1136275" cy="7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9500" y="2809475"/>
            <a:ext cx="852975" cy="8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7250" y="3083109"/>
            <a:ext cx="1136275" cy="90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88612" y="2023400"/>
            <a:ext cx="2676525" cy="30218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91" name="Shape 191"/>
          <p:cNvCxnSpPr/>
          <p:nvPr/>
        </p:nvCxnSpPr>
        <p:spPr>
          <a:xfrm rot="10800000">
            <a:off x="7409500" y="2606850"/>
            <a:ext cx="671700" cy="19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" name="Shape 192"/>
          <p:cNvCxnSpPr/>
          <p:nvPr/>
        </p:nvCxnSpPr>
        <p:spPr>
          <a:xfrm rot="10800000">
            <a:off x="7198800" y="2837475"/>
            <a:ext cx="802200" cy="1193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/>
          <p:nvPr/>
        </p:nvCxnSpPr>
        <p:spPr>
          <a:xfrm rot="10800000" flipH="1">
            <a:off x="4652200" y="2636900"/>
            <a:ext cx="1383600" cy="45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4" name="Shape 194"/>
          <p:cNvCxnSpPr/>
          <p:nvPr/>
        </p:nvCxnSpPr>
        <p:spPr>
          <a:xfrm rot="10800000" flipH="1">
            <a:off x="4842700" y="2827325"/>
            <a:ext cx="1293300" cy="194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5" name="Shape 195"/>
          <p:cNvCxnSpPr>
            <a:stCxn id="185" idx="3"/>
          </p:cNvCxnSpPr>
          <p:nvPr/>
        </p:nvCxnSpPr>
        <p:spPr>
          <a:xfrm rot="10800000" flipH="1">
            <a:off x="3375325" y="3880308"/>
            <a:ext cx="414600" cy="715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" name="Shape 196"/>
          <p:cNvCxnSpPr>
            <a:stCxn id="184" idx="3"/>
          </p:cNvCxnSpPr>
          <p:nvPr/>
        </p:nvCxnSpPr>
        <p:spPr>
          <a:xfrm>
            <a:off x="2170425" y="3832740"/>
            <a:ext cx="423900" cy="747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7" name="Shape 197"/>
          <p:cNvCxnSpPr>
            <a:stCxn id="188" idx="3"/>
          </p:cNvCxnSpPr>
          <p:nvPr/>
        </p:nvCxnSpPr>
        <p:spPr>
          <a:xfrm>
            <a:off x="8732475" y="3229075"/>
            <a:ext cx="571800" cy="48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8" name="Shape 198"/>
          <p:cNvCxnSpPr>
            <a:stCxn id="184" idx="1"/>
          </p:cNvCxnSpPr>
          <p:nvPr/>
        </p:nvCxnSpPr>
        <p:spPr>
          <a:xfrm flipH="1">
            <a:off x="-253350" y="3832740"/>
            <a:ext cx="1570800" cy="656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 Specific And Complete Industry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729450" y="2494625"/>
            <a:ext cx="7688700" cy="184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25" y="1975175"/>
            <a:ext cx="4078826" cy="26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750" y="1975175"/>
            <a:ext cx="3990475" cy="13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629525" y="3629525"/>
            <a:ext cx="1985100" cy="128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Simply post some advertisments 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（may not be relevant to pets）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556700" y="2075450"/>
            <a:ext cx="1814700" cy="2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just a food product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534525" y="3308675"/>
            <a:ext cx="3308700" cy="6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Create Related products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333900" y="357940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（book,poster,postcard,bookmark,envelope）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 Specific And Complete Industry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936925" y="3319800"/>
            <a:ext cx="3758400" cy="158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  function on Weibo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To show some basic information about the product refered by user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（Name, picture, price, a button“to have a look!”）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25" y="1853850"/>
            <a:ext cx="3758360" cy="29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4612100" y="1804750"/>
            <a:ext cx="3850200" cy="118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Cooperate with online merchants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Sell blanket that just has cat images on it 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(this advertisement is on the top position of this pet celebrity)</a:t>
            </a:r>
          </a:p>
        </p:txBody>
      </p:sp>
      <p:sp>
        <p:nvSpPr>
          <p:cNvPr id="233" name="Shape 233"/>
          <p:cNvSpPr/>
          <p:nvPr/>
        </p:nvSpPr>
        <p:spPr>
          <a:xfrm>
            <a:off x="4612100" y="4231100"/>
            <a:ext cx="260700" cy="210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 Specific And Complete Industry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654950" y="1934050"/>
            <a:ext cx="2138100" cy="184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Crowdfunding on Weibo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700" y="2023325"/>
            <a:ext cx="1737250" cy="25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4247250" y="2265950"/>
            <a:ext cx="4170900" cy="167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Gifts, food or money sent from followers to owners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950" y="2596175"/>
            <a:ext cx="1021197" cy="10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2787325" y="3610025"/>
            <a:ext cx="6096000" cy="143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The commercial atmosphere is encouraged by Weibo and well-known to both the pet celebrity and their followers.It is never a secret and accepted by the followers as long as those pet celebrities keep the </a:t>
            </a:r>
            <a:r>
              <a:rPr lang="en-US" altLang="zh-CN" dirty="0" smtClean="0"/>
              <a:t>cat</a:t>
            </a:r>
            <a:r>
              <a:rPr lang="zh-CN" dirty="0" smtClean="0"/>
              <a:t> </a:t>
            </a:r>
            <a:r>
              <a:rPr lang="zh-CN" dirty="0"/>
              <a:t>well.</a:t>
            </a:r>
          </a:p>
          <a:p>
            <a:pPr lvl="0">
              <a:spcBef>
                <a:spcPts val="0"/>
              </a:spcBef>
              <a:buNone/>
            </a:pPr>
            <a:r>
              <a:rPr lang="zh-CN" dirty="0"/>
              <a:t>Money is one of the ways to show followers’ love.</a:t>
            </a:r>
          </a:p>
          <a:p>
            <a:pPr lvl="0">
              <a:spcBef>
                <a:spcPts val="0"/>
              </a:spcBef>
              <a:buNone/>
            </a:pPr>
            <a:r>
              <a:rPr lang="zh-CN" dirty="0"/>
              <a:t/>
            </a:r>
            <a:br>
              <a:rPr lang="zh-CN" dirty="0"/>
            </a:br>
            <a:endParaRPr 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The affect caused by </a:t>
            </a:r>
            <a:r>
              <a:rPr lang="zh-CN" dirty="0" smtClean="0"/>
              <a:t>th</a:t>
            </a:r>
            <a:r>
              <a:rPr lang="en-US" altLang="zh-CN" dirty="0" smtClean="0"/>
              <a:t>is</a:t>
            </a:r>
            <a:r>
              <a:rPr lang="zh-CN" dirty="0" smtClean="0"/>
              <a:t> </a:t>
            </a:r>
            <a:r>
              <a:rPr lang="zh-CN" dirty="0"/>
              <a:t>phenomenon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299625" y="1806050"/>
            <a:ext cx="8118600" cy="295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400"/>
              <a:t>1.) Raised people’s concerns on cats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/>
              <a:t>  -more people want to keep a cat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/>
              <a:t>  -Adoption rather than buying new pet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/>
              <a:t>  -Criticize of abandoning pets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5" name="Shape 285" descr="螢幕快照 2017-10-30 上午2.10.55.png"/>
          <p:cNvPicPr preferRelativeResize="0"/>
          <p:nvPr/>
        </p:nvPicPr>
        <p:blipFill rotWithShape="1">
          <a:blip r:embed="rId3">
            <a:alphaModFix/>
          </a:blip>
          <a:srcRect l="23980" t="16509" r="26566" b="55335"/>
          <a:stretch/>
        </p:blipFill>
        <p:spPr>
          <a:xfrm>
            <a:off x="0" y="560325"/>
            <a:ext cx="4443502" cy="226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 title="Points scored"/>
          <p:cNvPicPr preferRelativeResize="0"/>
          <p:nvPr/>
        </p:nvPicPr>
        <p:blipFill rotWithShape="1">
          <a:blip r:embed="rId4">
            <a:alphaModFix/>
          </a:blip>
          <a:srcRect t="-1484" r="-6609" b="-6858"/>
          <a:stretch/>
        </p:blipFill>
        <p:spPr>
          <a:xfrm>
            <a:off x="4536825" y="1814375"/>
            <a:ext cx="4443501" cy="32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657825" y="541000"/>
            <a:ext cx="3620400" cy="734100"/>
          </a:xfrm>
          <a:prstGeom prst="rect">
            <a:avLst/>
          </a:prstGeom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  </a:t>
            </a:r>
            <a:r>
              <a:rPr lang="zh-CN" sz="1800"/>
              <a:t>Post that about finding new famiy for cat</a:t>
            </a:r>
          </a:p>
        </p:txBody>
      </p:sp>
      <p:pic>
        <p:nvPicPr>
          <p:cNvPr id="292" name="Shape 292" descr="螢幕快照 2017-10-29 下午10.46.50.png"/>
          <p:cNvPicPr preferRelativeResize="0"/>
          <p:nvPr/>
        </p:nvPicPr>
        <p:blipFill rotWithShape="1">
          <a:blip r:embed="rId3">
            <a:alphaModFix/>
          </a:blip>
          <a:srcRect l="31055" t="7282" r="30211" b="-1613"/>
          <a:stretch/>
        </p:blipFill>
        <p:spPr>
          <a:xfrm>
            <a:off x="0" y="471800"/>
            <a:ext cx="3304148" cy="50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3578800" y="740700"/>
            <a:ext cx="998700" cy="49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4" name="Shape 294" descr="螢幕快照 2017-10-29 下午10.36.40.png"/>
          <p:cNvPicPr preferRelativeResize="0"/>
          <p:nvPr/>
        </p:nvPicPr>
        <p:blipFill rotWithShape="1">
          <a:blip r:embed="rId4">
            <a:alphaModFix/>
          </a:blip>
          <a:srcRect l="30477" t="10152" r="31775"/>
          <a:stretch/>
        </p:blipFill>
        <p:spPr>
          <a:xfrm>
            <a:off x="3359350" y="1398250"/>
            <a:ext cx="2588501" cy="38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螢幕快照 2017-10-29 下午10.14.48.png"/>
          <p:cNvPicPr preferRelativeResize="0"/>
          <p:nvPr/>
        </p:nvPicPr>
        <p:blipFill rotWithShape="1">
          <a:blip r:embed="rId5">
            <a:alphaModFix/>
          </a:blip>
          <a:srcRect l="31388" t="12197" r="30902" b="7661"/>
          <a:stretch/>
        </p:blipFill>
        <p:spPr>
          <a:xfrm>
            <a:off x="6244746" y="1364149"/>
            <a:ext cx="2899253" cy="38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1" name="Shape 301" descr="unnamed-4.jpg"/>
          <p:cNvPicPr preferRelativeResize="0"/>
          <p:nvPr/>
        </p:nvPicPr>
        <p:blipFill rotWithShape="1">
          <a:blip r:embed="rId3">
            <a:alphaModFix/>
          </a:blip>
          <a:srcRect t="18520" r="1574"/>
          <a:stretch/>
        </p:blipFill>
        <p:spPr>
          <a:xfrm>
            <a:off x="101950" y="532650"/>
            <a:ext cx="3103901" cy="456092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2" name="Shape 302"/>
          <p:cNvSpPr/>
          <p:nvPr/>
        </p:nvSpPr>
        <p:spPr>
          <a:xfrm>
            <a:off x="3254225" y="873900"/>
            <a:ext cx="990300" cy="60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4292900" y="803100"/>
            <a:ext cx="2338800" cy="7491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Post about criticizing people that abandoned the cats after </a:t>
            </a:r>
            <a:r>
              <a:rPr lang="zh-CN" dirty="0" smtClean="0"/>
              <a:t>adopt</a:t>
            </a:r>
            <a:r>
              <a:rPr lang="en-US" altLang="zh-CN" dirty="0" err="1" smtClean="0"/>
              <a:t>ing</a:t>
            </a:r>
            <a:r>
              <a:rPr lang="zh-CN" dirty="0" smtClean="0"/>
              <a:t> </a:t>
            </a:r>
            <a:r>
              <a:rPr lang="zh-CN" dirty="0"/>
              <a:t>them.</a:t>
            </a:r>
          </a:p>
        </p:txBody>
      </p:sp>
      <p:pic>
        <p:nvPicPr>
          <p:cNvPr id="304" name="Shape 304" descr="unnamed.jpg"/>
          <p:cNvPicPr preferRelativeResize="0"/>
          <p:nvPr/>
        </p:nvPicPr>
        <p:blipFill rotWithShape="1">
          <a:blip r:embed="rId4">
            <a:alphaModFix/>
          </a:blip>
          <a:srcRect t="21842" r="1273" b="46279"/>
          <a:stretch/>
        </p:blipFill>
        <p:spPr>
          <a:xfrm>
            <a:off x="3370750" y="2299012"/>
            <a:ext cx="3177250" cy="18208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5" name="Shape 305"/>
          <p:cNvSpPr/>
          <p:nvPr/>
        </p:nvSpPr>
        <p:spPr>
          <a:xfrm rot="1053729">
            <a:off x="6616566" y="2642512"/>
            <a:ext cx="990256" cy="6076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6712900" y="3469000"/>
            <a:ext cx="2338800" cy="7491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Fans’comment of critizing people are not responsible to life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3" name="Shape 313" descr="unnamed-3.jpg"/>
          <p:cNvPicPr preferRelativeResize="0"/>
          <p:nvPr/>
        </p:nvPicPr>
        <p:blipFill rotWithShape="1">
          <a:blip r:embed="rId3">
            <a:alphaModFix/>
          </a:blip>
          <a:srcRect l="2869" t="18509" r="2415" b="55672"/>
          <a:stretch/>
        </p:blipFill>
        <p:spPr>
          <a:xfrm>
            <a:off x="218475" y="611200"/>
            <a:ext cx="3587250" cy="17358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4" name="Shape 314" descr="unnamed-2.jpg"/>
          <p:cNvPicPr preferRelativeResize="0"/>
          <p:nvPr/>
        </p:nvPicPr>
        <p:blipFill rotWithShape="1">
          <a:blip r:embed="rId4">
            <a:alphaModFix/>
          </a:blip>
          <a:srcRect t="17963" r="2419" b="33009"/>
          <a:stretch/>
        </p:blipFill>
        <p:spPr>
          <a:xfrm>
            <a:off x="559675" y="2478925"/>
            <a:ext cx="2827699" cy="25218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5" name="Shape 315" descr="unnamed-2.jpg"/>
          <p:cNvPicPr preferRelativeResize="0"/>
          <p:nvPr/>
        </p:nvPicPr>
        <p:blipFill rotWithShape="1">
          <a:blip r:embed="rId4">
            <a:alphaModFix/>
          </a:blip>
          <a:srcRect t="67961"/>
          <a:stretch/>
        </p:blipFill>
        <p:spPr>
          <a:xfrm>
            <a:off x="3877700" y="3352801"/>
            <a:ext cx="2897750" cy="16479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6" name="Shape 316"/>
          <p:cNvSpPr/>
          <p:nvPr/>
        </p:nvSpPr>
        <p:spPr>
          <a:xfrm>
            <a:off x="3895075" y="1065325"/>
            <a:ext cx="657600" cy="53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4644125" y="1057000"/>
            <a:ext cx="2313900" cy="8406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Comment about removing the dog tag can indeed help it when it get lost</a:t>
            </a:r>
          </a:p>
        </p:txBody>
      </p:sp>
      <p:sp>
        <p:nvSpPr>
          <p:cNvPr id="318" name="Shape 318"/>
          <p:cNvSpPr/>
          <p:nvPr/>
        </p:nvSpPr>
        <p:spPr>
          <a:xfrm>
            <a:off x="3514825" y="2524400"/>
            <a:ext cx="657600" cy="53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4211325" y="2405275"/>
            <a:ext cx="2230500" cy="6909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Comment about the discussion of sterilization</a:t>
            </a:r>
          </a:p>
        </p:txBody>
      </p:sp>
      <p:sp>
        <p:nvSpPr>
          <p:cNvPr id="320" name="Shape 320"/>
          <p:cNvSpPr/>
          <p:nvPr/>
        </p:nvSpPr>
        <p:spPr>
          <a:xfrm rot="-1852983">
            <a:off x="6866241" y="3559802"/>
            <a:ext cx="657526" cy="5352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 txBox="1"/>
          <p:nvPr/>
        </p:nvSpPr>
        <p:spPr>
          <a:xfrm>
            <a:off x="7041100" y="2347025"/>
            <a:ext cx="1955700" cy="11100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Comment about how to ensure whether people are suitable for adoption or not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27650" y="12708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The affect caused by the phenomenon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indent="1003300" rtl="0">
              <a:lnSpc>
                <a:spcPct val="115000"/>
              </a:lnSpc>
              <a:spcBef>
                <a:spcPts val="0"/>
              </a:spcBef>
              <a:buNone/>
            </a:pPr>
            <a:endParaRPr sz="18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66450" y="1689550"/>
            <a:ext cx="7893900" cy="270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dirty="0"/>
              <a:t> </a:t>
            </a:r>
            <a:r>
              <a:rPr lang="zh-CN" sz="2400" dirty="0"/>
              <a:t>2.) From spiritual culture to business culture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/>
              <a:t>      -Before: Sharing/gaining contentment of mind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/>
              <a:t>      -Now: becoming a new type of business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/>
              <a:t>        eg. The product of the cats (book, photo, cusion)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/>
              <a:t>               Advertisement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 smtClean="0"/>
              <a:t>               </a:t>
            </a:r>
            <a:r>
              <a:rPr lang="zh-CN" sz="2400" dirty="0" smtClean="0"/>
              <a:t>The </a:t>
            </a:r>
            <a:r>
              <a:rPr lang="zh-CN" sz="2400" dirty="0"/>
              <a:t>support from the </a:t>
            </a:r>
            <a:r>
              <a:rPr lang="zh-CN" sz="2400" dirty="0" smtClean="0"/>
              <a:t>fans</a:t>
            </a:r>
            <a:endParaRPr lang="en-US" altLang="zh-CN" sz="24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    </a:t>
            </a:r>
            <a:r>
              <a:rPr lang="zh-CN" sz="2400" dirty="0" smtClean="0"/>
              <a:t> </a:t>
            </a:r>
            <a:r>
              <a:rPr lang="zh-CN" sz="2400" dirty="0"/>
              <a:t>(buy clothes/food for the   </a:t>
            </a:r>
            <a:r>
              <a:rPr lang="zh-CN" sz="2400" dirty="0" smtClean="0"/>
              <a:t>cats</a:t>
            </a:r>
            <a:r>
              <a:rPr lang="zh-CN" sz="2400" dirty="0"/>
              <a:t>)</a:t>
            </a:r>
          </a:p>
          <a:p>
            <a:pPr lvl="0" indent="100330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dirty="0"/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Introduction: Cats </a:t>
            </a:r>
            <a:r>
              <a:rPr lang="en-US" altLang="zh-CN" dirty="0"/>
              <a:t>and the Internet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Images and videos of domestic cats</a:t>
            </a:r>
          </a:p>
          <a:p>
            <a:r>
              <a:rPr lang="en-US" altLang="zh-CN" dirty="0" smtClean="0"/>
              <a:t>Cat online celebrity: </a:t>
            </a:r>
            <a:r>
              <a:rPr lang="en-US" altLang="zh-CN" dirty="0" err="1" smtClean="0"/>
              <a:t>Eg</a:t>
            </a:r>
            <a:r>
              <a:rPr lang="en-US" altLang="zh-CN" dirty="0" smtClean="0"/>
              <a:t>. Grumpy Cat, Lil Bub, </a:t>
            </a:r>
            <a:r>
              <a:rPr lang="en-US" altLang="zh-CN" dirty="0" err="1" smtClean="0"/>
              <a:t>Shironeko</a:t>
            </a:r>
            <a:endParaRPr lang="en-US" altLang="zh-CN" dirty="0" smtClean="0"/>
          </a:p>
          <a:p>
            <a:r>
              <a:rPr lang="en-US" altLang="zh-CN" dirty="0" smtClean="0"/>
              <a:t>CNN: 6.5 </a:t>
            </a:r>
            <a:r>
              <a:rPr lang="en-US" altLang="zh-CN" dirty="0"/>
              <a:t>billion cat pictures on the internet</a:t>
            </a:r>
            <a:r>
              <a:rPr lang="en-US" altLang="zh-CN" dirty="0" smtClean="0"/>
              <a:t>  (2015)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21" y="1853850"/>
            <a:ext cx="3150814" cy="29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4" name="Shape 334" descr="unnamed-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50" y="682475"/>
            <a:ext cx="3354100" cy="3354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5" name="Shape 335" descr="unnamed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100" y="561375"/>
            <a:ext cx="2496826" cy="44318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2" name="Shape 342" descr="unnamed-7.jpg"/>
          <p:cNvPicPr preferRelativeResize="0"/>
          <p:nvPr/>
        </p:nvPicPr>
        <p:blipFill rotWithShape="1">
          <a:blip r:embed="rId3">
            <a:alphaModFix/>
          </a:blip>
          <a:srcRect t="13595" r="1273" b="6147"/>
          <a:stretch/>
        </p:blipFill>
        <p:spPr>
          <a:xfrm>
            <a:off x="393250" y="595825"/>
            <a:ext cx="3019099" cy="43562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3" name="Shape 343" descr="unnamed-9.jpg"/>
          <p:cNvPicPr preferRelativeResize="0"/>
          <p:nvPr/>
        </p:nvPicPr>
        <p:blipFill rotWithShape="1">
          <a:blip r:embed="rId4">
            <a:alphaModFix/>
          </a:blip>
          <a:srcRect t="17478" r="-1884" b="7604"/>
          <a:stretch/>
        </p:blipFill>
        <p:spPr>
          <a:xfrm>
            <a:off x="6119350" y="1240125"/>
            <a:ext cx="2952525" cy="38534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4" name="Shape 3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8100" y="1789400"/>
            <a:ext cx="2236075" cy="3354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25" y="1148555"/>
            <a:ext cx="3663850" cy="23256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150" y="1568438"/>
            <a:ext cx="3810000" cy="31718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The affect caused by the  phenomenon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727650" y="1836225"/>
            <a:ext cx="7688700" cy="276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/>
              <a:t>3.) Shaping the image of cats </a:t>
            </a:r>
            <a:r>
              <a:rPr lang="en-US" altLang="zh-CN" sz="2400" dirty="0" smtClean="0"/>
              <a:t>and turn cat raising into a refined manner</a:t>
            </a:r>
            <a:endParaRPr lang="en-US" altLang="zh-CN" sz="24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 smtClean="0"/>
              <a:t>- </a:t>
            </a:r>
            <a:r>
              <a:rPr lang="zh-CN" sz="2400" dirty="0"/>
              <a:t>Cats are meticulously dressed up by their owner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- Setting up a high standard of cat raising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0" y="2170100"/>
            <a:ext cx="2202337" cy="29364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200" y="530500"/>
            <a:ext cx="3473274" cy="2301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7" name="Shape 3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6599" y="2913000"/>
            <a:ext cx="2270500" cy="30273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8" name="Shape 3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1700" y="2913000"/>
            <a:ext cx="2530150" cy="25301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9" name="Shape 3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2475" y="530501"/>
            <a:ext cx="2395224" cy="239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Malcolm Gladwell has described the online relation and the real life relationship as “weak connection” and </a:t>
            </a:r>
            <a:r>
              <a:rPr lang="zh-CN" altLang="en-US" dirty="0" smtClean="0"/>
              <a:t>“</a:t>
            </a:r>
            <a:r>
              <a:rPr lang="en-US" altLang="zh-CN" dirty="0" smtClean="0"/>
              <a:t>strong connection</a:t>
            </a:r>
            <a:r>
              <a:rPr lang="zh-CN" altLang="en-US" dirty="0" smtClean="0"/>
              <a:t>” </a:t>
            </a:r>
            <a:r>
              <a:rPr lang="en-US" altLang="zh-CN" dirty="0" smtClean="0"/>
              <a:t>in his article “why the revolution will not be tweeted” . </a:t>
            </a:r>
          </a:p>
          <a:p>
            <a:r>
              <a:rPr lang="en-US" altLang="zh-CN" dirty="0" smtClean="0"/>
              <a:t>How would you descripted  this virtual cat raising phenomenon by using Gladwell’s idea? </a:t>
            </a:r>
          </a:p>
          <a:p>
            <a:r>
              <a:rPr lang="en-US" altLang="zh-CN" dirty="0" smtClean="0"/>
              <a:t>Which kind of relationship do you prefer when you are raising cats?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1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Reference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baseline="30000" dirty="0"/>
              <a:t>1 </a:t>
            </a:r>
            <a:r>
              <a:rPr lang="zh-CN" dirty="0"/>
              <a:t>Manya Koetse. The Power of China’s Internet Memes. </a:t>
            </a:r>
            <a:r>
              <a:rPr lang="zh-CN" i="1" dirty="0"/>
              <a:t>WEIBO: Reporting Social Trends in China</a:t>
            </a:r>
            <a:r>
              <a:rPr lang="zh-CN" dirty="0"/>
              <a:t>. 8/11/2015</a:t>
            </a:r>
          </a:p>
          <a:p>
            <a:pPr lvl="0">
              <a:spcBef>
                <a:spcPts val="0"/>
              </a:spcBef>
              <a:buNone/>
            </a:pPr>
            <a:r>
              <a:rPr lang="zh-CN" u="sng" dirty="0">
                <a:solidFill>
                  <a:schemeClr val="hlink"/>
                </a:solidFill>
                <a:hlinkClick r:id="rId3"/>
              </a:rPr>
              <a:t>https://www.weibo.com/2049389352/Fqjogx7T4?refer_flag=1001030106_&amp;type=comment#_rnd1509290452614</a:t>
            </a:r>
          </a:p>
          <a:p>
            <a:pPr lvl="0">
              <a:spcBef>
                <a:spcPts val="0"/>
              </a:spcBef>
              <a:buNone/>
            </a:pPr>
            <a:r>
              <a:rPr lang="zh-CN" dirty="0"/>
              <a:t>http://data.weibo.com/report/reportDetail?id=346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“Keeping </a:t>
            </a:r>
            <a:r>
              <a:rPr lang="en-US" altLang="zh-CN" dirty="0"/>
              <a:t>cat</a:t>
            </a:r>
            <a:r>
              <a:rPr lang="zh-CN" altLang="zh-CN" dirty="0"/>
              <a:t>s” on the </a:t>
            </a:r>
            <a:r>
              <a:rPr lang="zh-CN" altLang="zh-CN" dirty="0" smtClean="0"/>
              <a:t>Internet</a:t>
            </a:r>
            <a:r>
              <a:rPr lang="en-US" altLang="zh-CN" dirty="0" smtClean="0"/>
              <a:t> </a:t>
            </a:r>
            <a:r>
              <a:rPr lang="zh-CN" altLang="en-US" dirty="0" smtClean="0"/>
              <a:t>“</a:t>
            </a:r>
            <a:r>
              <a:rPr lang="zh-CN" altLang="en-US" dirty="0"/>
              <a:t>雲養貓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2078874"/>
            <a:ext cx="7688700" cy="2771421"/>
          </a:xfrm>
        </p:spPr>
        <p:txBody>
          <a:bodyPr/>
          <a:lstStyle/>
          <a:p>
            <a:r>
              <a:rPr lang="en-US" altLang="zh-CN" dirty="0" smtClean="0"/>
              <a:t>People who want to keep a cat</a:t>
            </a:r>
          </a:p>
          <a:p>
            <a:pPr>
              <a:buNone/>
            </a:pPr>
            <a:r>
              <a:rPr lang="en-US" altLang="zh-CN" dirty="0" smtClean="0"/>
              <a:t>Fulfill their desire by watching the online pictures and videos of the virtual “cat”</a:t>
            </a:r>
            <a:endParaRPr lang="en-US" altLang="zh-CN" dirty="0"/>
          </a:p>
          <a:p>
            <a:r>
              <a:rPr lang="en-US" altLang="zh-CN" dirty="0" smtClean="0"/>
              <a:t>Feature of pictures:</a:t>
            </a:r>
          </a:p>
          <a:p>
            <a:pPr>
              <a:buNone/>
            </a:pPr>
            <a:r>
              <a:rPr lang="en-US" altLang="zh-CN" dirty="0" smtClean="0"/>
              <a:t>Mimic the experience of keeping domestic cats</a:t>
            </a:r>
          </a:p>
          <a:p>
            <a:pPr>
              <a:buNone/>
            </a:pPr>
            <a:r>
              <a:rPr lang="en-US" altLang="zh-CN" dirty="0" smtClean="0"/>
              <a:t>Convey the viewer that you are  related to the cats</a:t>
            </a:r>
          </a:p>
          <a:p>
            <a:pPr>
              <a:buNone/>
            </a:pPr>
            <a:r>
              <a:rPr lang="en-US" altLang="zh-CN" dirty="0" smtClean="0"/>
              <a:t>Vocab: cat petting </a:t>
            </a:r>
            <a:r>
              <a:rPr lang="zh-CN" altLang="en-US" dirty="0" smtClean="0"/>
              <a:t>擼貓</a:t>
            </a:r>
            <a:endParaRPr lang="en-US" altLang="zh-CN" dirty="0"/>
          </a:p>
          <a:p>
            <a:pPr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3156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27650" y="4685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dirty="0"/>
              <a:t>The Production of Pet Celebrities: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zh-CN" sz="1800" dirty="0"/>
              <a:t>China's </a:t>
            </a:r>
            <a:r>
              <a:rPr lang="zh-CN" sz="1800" dirty="0" smtClean="0"/>
              <a:t>network and </a:t>
            </a:r>
            <a:r>
              <a:rPr lang="zh-CN" sz="1800" dirty="0"/>
              <a:t>Weibo </a:t>
            </a:r>
            <a:r>
              <a:rPr lang="zh-CN" sz="1800" dirty="0" smtClean="0"/>
              <a:t>platfo</a:t>
            </a:r>
            <a:r>
              <a:rPr lang="en-US" altLang="zh-CN" sz="1800" dirty="0" err="1" smtClean="0"/>
              <a:t>rm</a:t>
            </a:r>
            <a:endParaRPr lang="zh-CN" sz="1800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27650" y="1935678"/>
            <a:ext cx="7688700" cy="2790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zh-CN" sz="1800" dirty="0">
                <a:solidFill>
                  <a:schemeClr val="dk2"/>
                </a:solidFill>
              </a:rPr>
              <a:t>There are platform restrictions in mainland China, where only state-run social media are allowed. (eg. Sina Weibo and QQ)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zh-CN" sz="1800" dirty="0">
                <a:solidFill>
                  <a:schemeClr val="dk2"/>
                </a:solidFill>
              </a:rPr>
              <a:t>These companies </a:t>
            </a:r>
            <a:r>
              <a:rPr lang="en-US" altLang="zh-CN" sz="1800" dirty="0" smtClean="0">
                <a:solidFill>
                  <a:schemeClr val="dk2"/>
                </a:solidFill>
              </a:rPr>
              <a:t>can hold </a:t>
            </a:r>
            <a:r>
              <a:rPr lang="zh-CN" sz="1800" dirty="0" smtClean="0">
                <a:solidFill>
                  <a:schemeClr val="dk2"/>
                </a:solidFill>
              </a:rPr>
              <a:t> </a:t>
            </a:r>
            <a:r>
              <a:rPr lang="zh-CN" sz="1800" dirty="0">
                <a:solidFill>
                  <a:schemeClr val="dk2"/>
                </a:solidFill>
              </a:rPr>
              <a:t>a huge number of users.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zh-CN" sz="1800" dirty="0">
                <a:solidFill>
                  <a:schemeClr val="dk2"/>
                </a:solidFill>
              </a:rPr>
              <a:t>They monopolize the mainland's </a:t>
            </a:r>
            <a:r>
              <a:rPr lang="zh-CN" sz="1800" dirty="0" smtClean="0">
                <a:solidFill>
                  <a:schemeClr val="dk2"/>
                </a:solidFill>
              </a:rPr>
              <a:t>network</a:t>
            </a:r>
            <a:r>
              <a:rPr lang="en-US" altLang="zh-CN" sz="1800" dirty="0" smtClean="0">
                <a:solidFill>
                  <a:schemeClr val="dk2"/>
                </a:solidFill>
              </a:rPr>
              <a:t> </a:t>
            </a:r>
            <a:r>
              <a:rPr lang="zh-CN" sz="1800" dirty="0" smtClean="0">
                <a:solidFill>
                  <a:schemeClr val="dk2"/>
                </a:solidFill>
              </a:rPr>
              <a:t>and </a:t>
            </a:r>
            <a:r>
              <a:rPr lang="zh-CN" sz="1800" dirty="0">
                <a:solidFill>
                  <a:schemeClr val="dk2"/>
                </a:solidFill>
              </a:rPr>
              <a:t>suppress the influence </a:t>
            </a:r>
            <a:r>
              <a:rPr lang="zh-CN" sz="1800" dirty="0" smtClean="0">
                <a:solidFill>
                  <a:schemeClr val="dk2"/>
                </a:solidFill>
              </a:rPr>
              <a:t>from</a:t>
            </a:r>
            <a:r>
              <a:rPr lang="en-US" altLang="zh-CN" sz="1800" dirty="0">
                <a:solidFill>
                  <a:schemeClr val="dk2"/>
                </a:solidFill>
              </a:rPr>
              <a:t> </a:t>
            </a:r>
            <a:r>
              <a:rPr lang="en-US" altLang="zh-CN" sz="1800" dirty="0" smtClean="0">
                <a:solidFill>
                  <a:schemeClr val="dk2"/>
                </a:solidFill>
              </a:rPr>
              <a:t>foreign</a:t>
            </a:r>
            <a:r>
              <a:rPr lang="zh-CN" sz="1800" dirty="0" smtClean="0">
                <a:solidFill>
                  <a:schemeClr val="dk2"/>
                </a:solidFill>
              </a:rPr>
              <a:t> </a:t>
            </a:r>
            <a:r>
              <a:rPr lang="zh-CN" sz="1800" dirty="0">
                <a:solidFill>
                  <a:schemeClr val="dk2"/>
                </a:solidFill>
              </a:rPr>
              <a:t>Internet platforms </a:t>
            </a:r>
            <a:endParaRPr lang="en-US" altLang="zh-CN" sz="1800" dirty="0" smtClean="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zh-CN" sz="1800" dirty="0" smtClean="0">
                <a:solidFill>
                  <a:schemeClr val="dk2"/>
                </a:solidFill>
              </a:rPr>
              <a:t>New </a:t>
            </a:r>
            <a:r>
              <a:rPr lang="zh-CN" sz="1800" dirty="0">
                <a:solidFill>
                  <a:schemeClr val="dk2"/>
                </a:solidFill>
              </a:rPr>
              <a:t>hot topic which takes place can widespread quickly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727650" y="58617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The Production of Pet Celebrities: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zh-CN" sz="1800" dirty="0"/>
              <a:t>"cuteness" of pets satisfy the spiritual </a:t>
            </a:r>
            <a:r>
              <a:rPr lang="zh-CN" sz="1800" dirty="0" smtClean="0"/>
              <a:t>needs of the "Empty-nest youth"</a:t>
            </a:r>
            <a:endParaRPr lang="zh-CN" sz="1800"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75" y="1977900"/>
            <a:ext cx="4763324" cy="27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474" y="2055075"/>
            <a:ext cx="3972301" cy="225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91325" y="4756175"/>
            <a:ext cx="8714100" cy="29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(Weibo’s 2016 report showing the age and region distribution of the active users)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27650" y="58617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dirty="0"/>
              <a:t>The Production of Pet Celebrities: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r>
              <a:rPr lang="zh-CN" sz="1800" dirty="0"/>
              <a:t>"cuteness" of pets satisfy the spiritual needs of the "Empty-nest youth"</a:t>
            </a:r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b="0" dirty="0"/>
          </a:p>
          <a:p>
            <a:pPr marL="114300" lvl="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sz="1800" b="0" dirty="0" smtClean="0"/>
              <a:t>"empty </a:t>
            </a:r>
            <a:r>
              <a:rPr lang="zh-CN" sz="1800" b="0" dirty="0"/>
              <a:t>nest youth" in China. 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Char char="●"/>
            </a:pPr>
            <a:r>
              <a:rPr lang="zh-CN" sz="1800" b="0" dirty="0"/>
              <a:t>"Empty nest youth" 空巢青年 : </a:t>
            </a:r>
            <a:r>
              <a:rPr lang="en-US" altLang="zh-CN" sz="1800" b="0" dirty="0"/>
              <a:t/>
            </a:r>
            <a:br>
              <a:rPr lang="en-US" altLang="zh-CN" sz="1800" b="0" dirty="0"/>
            </a:br>
            <a:r>
              <a:rPr lang="zh-CN" sz="1800" b="0" dirty="0"/>
              <a:t/>
            </a:r>
            <a:br>
              <a:rPr lang="zh-CN" sz="1800" b="0" dirty="0"/>
            </a:br>
            <a:r>
              <a:rPr lang="zh-CN" sz="1800" b="0" dirty="0"/>
              <a:t>→ Living away from their hometowns because of study or work</a:t>
            </a:r>
            <a:br>
              <a:rPr lang="zh-CN" sz="1800" b="0" dirty="0"/>
            </a:br>
            <a:r>
              <a:rPr lang="zh-CN" sz="1800" b="0" dirty="0"/>
              <a:t>→ Facing poor economic </a:t>
            </a:r>
            <a:r>
              <a:rPr lang="zh-CN" altLang="zh-CN" sz="1800" b="0" dirty="0"/>
              <a:t>and emotional </a:t>
            </a:r>
            <a:r>
              <a:rPr lang="zh-CN" sz="1800" b="0" dirty="0" smtClean="0"/>
              <a:t>conditions</a:t>
            </a:r>
            <a:endParaRPr lang="zh-CN" sz="18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727650" y="4685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dirty="0"/>
              <a:t>The Production of Pet Celebrities: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The Weibo meme culture</a:t>
            </a:r>
            <a:endParaRPr sz="1800" dirty="0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41650" y="2069550"/>
            <a:ext cx="3866700" cy="184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zh-CN" sz="1800" dirty="0" smtClean="0">
                <a:solidFill>
                  <a:schemeClr val="dk2"/>
                </a:solidFill>
              </a:rPr>
              <a:t>表</a:t>
            </a:r>
            <a:r>
              <a:rPr lang="zh-CN" sz="1800" dirty="0">
                <a:solidFill>
                  <a:schemeClr val="dk2"/>
                </a:solidFill>
              </a:rPr>
              <a:t>情</a:t>
            </a:r>
            <a:r>
              <a:rPr lang="zh-CN" sz="1800" dirty="0" smtClean="0">
                <a:solidFill>
                  <a:schemeClr val="dk2"/>
                </a:solidFill>
              </a:rPr>
              <a:t>包 </a:t>
            </a:r>
            <a:r>
              <a:rPr lang="zh-CN" sz="1800" dirty="0">
                <a:solidFill>
                  <a:schemeClr val="dk2"/>
                </a:solidFill>
              </a:rPr>
              <a:t>culture:</a:t>
            </a:r>
            <a:br>
              <a:rPr lang="zh-CN" sz="1800" dirty="0">
                <a:solidFill>
                  <a:schemeClr val="dk2"/>
                </a:solidFill>
              </a:rPr>
            </a:br>
            <a:r>
              <a:rPr lang="zh-CN" sz="1800" dirty="0">
                <a:solidFill>
                  <a:schemeClr val="dk2"/>
                </a:solidFill>
              </a:rPr>
              <a:t>creative language with  interesting image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</a:pPr>
            <a:r>
              <a:rPr lang="zh-CN" sz="1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Caption are added to pets' Photo by their fans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</a:pPr>
            <a:r>
              <a:rPr lang="zh-CN" sz="1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People use it as emoji in QQ or Wechat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850" y="1951275"/>
            <a:ext cx="2310154" cy="20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025" y="1961925"/>
            <a:ext cx="2310150" cy="23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208350" y="4331100"/>
            <a:ext cx="4935600" cy="5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“Want to eat.  Afraid to be fat.”   “Being cute is so annoying”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7650" y="4685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The Production of Pet Celebrities: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1450" y="1346900"/>
            <a:ext cx="8244900" cy="184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</a:pPr>
            <a:r>
              <a:rPr lang="zh-CN" sz="1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Loulou (樓樓)</a:t>
            </a:r>
            <a:b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➤ Weibo Fans: 686,465</a:t>
            </a:r>
            <a:b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➤ A Fat Tomcat </a:t>
            </a:r>
            <a:b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➤ Famous for its hilarious </a:t>
            </a:r>
            <a:b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　memes</a:t>
            </a:r>
            <a:b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➤ Died in 2017/10/14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225" y="2119401"/>
            <a:ext cx="5628775" cy="14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175" y="3774725"/>
            <a:ext cx="5968826" cy="10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27650" y="4685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The Production of Pet Celebrities: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71450" y="1346900"/>
            <a:ext cx="5397300" cy="184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zh-CN" sz="1800" dirty="0">
                <a:solidFill>
                  <a:schemeClr val="dk2"/>
                </a:solidFill>
              </a:rPr>
              <a:t>People spontaneously created new memes </a:t>
            </a:r>
            <a:r>
              <a:rPr lang="zh-CN" sz="1800" dirty="0" smtClean="0">
                <a:solidFill>
                  <a:schemeClr val="dk2"/>
                </a:solidFill>
              </a:rPr>
              <a:t>to</a:t>
            </a:r>
            <a:r>
              <a:rPr lang="en-US" altLang="zh-CN" sz="1800" dirty="0" smtClean="0">
                <a:solidFill>
                  <a:schemeClr val="dk2"/>
                </a:solidFill>
              </a:rPr>
              <a:t> commemorate</a:t>
            </a:r>
            <a:r>
              <a:rPr lang="zh-CN" sz="1800" dirty="0" smtClean="0">
                <a:solidFill>
                  <a:schemeClr val="dk2"/>
                </a:solidFill>
              </a:rPr>
              <a:t> h</a:t>
            </a:r>
            <a:r>
              <a:rPr lang="en-US" altLang="zh-CN" sz="1800" dirty="0" err="1" smtClean="0">
                <a:solidFill>
                  <a:schemeClr val="dk2"/>
                </a:solidFill>
              </a:rPr>
              <a:t>im</a:t>
            </a:r>
            <a:endParaRPr lang="zh-CN" sz="1800" dirty="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zh-CN" sz="1800" dirty="0">
                <a:solidFill>
                  <a:schemeClr val="dk2"/>
                </a:solidFill>
              </a:rPr>
              <a:t>The celebrity image of </a:t>
            </a:r>
            <a:r>
              <a:rPr lang="en-US" altLang="zh-CN" sz="1800" dirty="0" smtClean="0">
                <a:solidFill>
                  <a:schemeClr val="dk2"/>
                </a:solidFill>
              </a:rPr>
              <a:t>cat</a:t>
            </a:r>
            <a:r>
              <a:rPr lang="zh-CN" sz="1800" dirty="0" smtClean="0">
                <a:solidFill>
                  <a:schemeClr val="dk2"/>
                </a:solidFill>
              </a:rPr>
              <a:t>s </a:t>
            </a:r>
            <a:r>
              <a:rPr lang="zh-CN" sz="1800" dirty="0">
                <a:solidFill>
                  <a:schemeClr val="dk2"/>
                </a:solidFill>
              </a:rPr>
              <a:t>are created and maintained by the receptors instead of the marketers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025" y="2992075"/>
            <a:ext cx="2151425" cy="21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650" y="0"/>
            <a:ext cx="2701350" cy="40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7162675" y="4139800"/>
            <a:ext cx="1891800" cy="8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“Just a nap.”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“Don’t cry”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1254025" y="3714725"/>
            <a:ext cx="2658900" cy="91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“Here I go.  Don’t be sad.</a:t>
            </a:r>
            <a:br>
              <a:rPr lang="zh-CN" dirty="0"/>
            </a:br>
            <a:r>
              <a:rPr lang="zh-CN" dirty="0"/>
              <a:t>I will turn into another cat to be with you.”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1414</Words>
  <Application>Microsoft Office PowerPoint</Application>
  <PresentationFormat>On-screen Show (16:9)</PresentationFormat>
  <Paragraphs>145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Lato</vt:lpstr>
      <vt:lpstr>Arial</vt:lpstr>
      <vt:lpstr>宋体</vt:lpstr>
      <vt:lpstr>Raleway</vt:lpstr>
      <vt:lpstr>Streamline</vt:lpstr>
      <vt:lpstr>“Keeping cats” on the Internet: Cat celebrities  on Weibo</vt:lpstr>
      <vt:lpstr>Introduction: Cats and the Internet </vt:lpstr>
      <vt:lpstr>“Keeping cats” on the Internet “雲養貓”</vt:lpstr>
      <vt:lpstr>The Production of Pet Celebrities:  China's network and Weibo platform</vt:lpstr>
      <vt:lpstr>The Production of Pet Celebrities:  "cuteness" of pets satisfy the spiritual needs of the "Empty-nest youth"</vt:lpstr>
      <vt:lpstr>The Production of Pet Celebrities:  "cuteness" of pets satisfy the spiritual needs of the "Empty-nest youth"   "empty nest youth" in China.  "Empty nest youth" 空巢青年 :   → Living away from their hometowns because of study or work → Facing poor economic and emotional conditions</vt:lpstr>
      <vt:lpstr>The Production of Pet Celebrities:  The Weibo meme culture</vt:lpstr>
      <vt:lpstr>The Production of Pet Celebrities: </vt:lpstr>
      <vt:lpstr>The Production of Pet Celebrities: </vt:lpstr>
      <vt:lpstr>A Specific And Complete Industry </vt:lpstr>
      <vt:lpstr>A Specific And Complete Industry </vt:lpstr>
      <vt:lpstr>A Specific And Complete Industry </vt:lpstr>
      <vt:lpstr>A Specific And Complete Industry </vt:lpstr>
      <vt:lpstr>The affect caused by this phenomenon </vt:lpstr>
      <vt:lpstr>PowerPoint Presentation</vt:lpstr>
      <vt:lpstr>PowerPoint Presentation</vt:lpstr>
      <vt:lpstr>PowerPoint Presentation</vt:lpstr>
      <vt:lpstr>PowerPoint Presentation</vt:lpstr>
      <vt:lpstr>The affect caused by the phenomenon   </vt:lpstr>
      <vt:lpstr>PowerPoint Presentation</vt:lpstr>
      <vt:lpstr>PowerPoint Presentation</vt:lpstr>
      <vt:lpstr>PowerPoint Presentation</vt:lpstr>
      <vt:lpstr>The affect caused by the  phenomenon</vt:lpstr>
      <vt:lpstr>PowerPoint Presentation</vt:lpstr>
      <vt:lpstr>Question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“Keeping cats” on the Internet: Cat celebrities  in Weibo</dc:title>
  <cp:lastModifiedBy>kate ma</cp:lastModifiedBy>
  <cp:revision>15</cp:revision>
  <dcterms:modified xsi:type="dcterms:W3CDTF">2017-10-30T01:43:17Z</dcterms:modified>
</cp:coreProperties>
</file>